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sldIdLst>
    <p:sldId id="256" r:id="rId2"/>
    <p:sldId id="257" r:id="rId3"/>
    <p:sldId id="275" r:id="rId4"/>
    <p:sldId id="276" r:id="rId5"/>
    <p:sldId id="278" r:id="rId6"/>
    <p:sldId id="279" r:id="rId7"/>
    <p:sldId id="280" r:id="rId8"/>
    <p:sldId id="281" r:id="rId9"/>
    <p:sldId id="290" r:id="rId10"/>
    <p:sldId id="292" r:id="rId11"/>
    <p:sldId id="293" r:id="rId12"/>
    <p:sldId id="291" r:id="rId13"/>
    <p:sldId id="284" r:id="rId14"/>
    <p:sldId id="285" r:id="rId15"/>
    <p:sldId id="286" r:id="rId16"/>
    <p:sldId id="287" r:id="rId17"/>
    <p:sldId id="288" r:id="rId18"/>
    <p:sldId id="289" r:id="rId19"/>
  </p:sldIdLst>
  <p:sldSz cx="12192000" cy="6858000"/>
  <p:notesSz cx="6858000" cy="9144000"/>
  <p:embeddedFontLst>
    <p:embeddedFont>
      <p:font typeface="Rix모던고딕 EB" panose="02020603020101020101" pitchFamily="18" charset="-127"/>
      <p:regular r:id="rId20"/>
    </p:embeddedFont>
    <p:embeddedFont>
      <p:font typeface="Rix고딕 BK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Rix모던고딕 B" panose="02020603020101020101" pitchFamily="18" charset="-127"/>
      <p:regular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9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48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91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8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71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69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80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0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8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8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36A6-3ADB-4367-BB7F-D946C80595B8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80614141133" TargetMode="External"/><Relationship Id="rId7" Type="http://schemas.openxmlformats.org/officeDocument/2006/relationships/hyperlink" Target="http://www.gametrics.com/news/News01_View.aspx?seqid=3978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us.com/kr/Keyboards-Mice/MW201C-BT-2-4GHz-Wireless-Mouse/" TargetMode="External"/><Relationship Id="rId5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4" Type="http://schemas.openxmlformats.org/officeDocument/2006/relationships/hyperlink" Target="https://pixabay.com/k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앉아있는, 별, 테이블, 하늘이(가) 표시된 사진&#10;&#10;자동 생성된 설명">
            <a:extLst>
              <a:ext uri="{FF2B5EF4-FFF2-40B4-BE49-F238E27FC236}">
                <a16:creationId xmlns:a16="http://schemas.microsoft.com/office/drawing/2014/main" id="{4CD41D90-3CAC-450A-A607-2264131B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8800" dirty="0" smtClean="0">
                <a:solidFill>
                  <a:srgbClr val="FFC000"/>
                </a:solidFill>
                <a:latin typeface="Rix고딕 BK" panose="02020603020101020101" pitchFamily="18" charset="-127"/>
                <a:ea typeface="Rix고딕 BK" panose="02020603020101020101" pitchFamily="18" charset="-127"/>
              </a:rPr>
              <a:t>EXOMARS</a:t>
            </a:r>
            <a:endParaRPr lang="ko-KR" altLang="en-US" sz="8800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2016180051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2016180019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2016180034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HDR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창문, 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B6256CCA-44ED-4304-B266-BFB9532D3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3" y="1968937"/>
            <a:ext cx="5185004" cy="2920126"/>
          </a:xfrm>
          <a:prstGeom prst="rect">
            <a:avLst/>
          </a:prstGeom>
        </p:spPr>
      </p:pic>
      <p:pic>
        <p:nvPicPr>
          <p:cNvPr id="16" name="그림 15" descr="사진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88F360B4-ED14-457B-8068-9970D1684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17" y="1962965"/>
            <a:ext cx="5206213" cy="2932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2E6B87-8BAE-4937-893C-2740F5CC3FBC}"/>
              </a:ext>
            </a:extLst>
          </p:cNvPr>
          <p:cNvSpPr txBox="1"/>
          <p:nvPr/>
        </p:nvSpPr>
        <p:spPr>
          <a:xfrm>
            <a:off x="1653436" y="1575599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&lt; </a:t>
            </a:r>
            <a:r>
              <a:rPr lang="ko-KR" altLang="en-US" dirty="0" err="1"/>
              <a:t>적용전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27DF3-C98F-4D08-AD83-E736A348E38B}"/>
              </a:ext>
            </a:extLst>
          </p:cNvPr>
          <p:cNvSpPr txBox="1"/>
          <p:nvPr/>
        </p:nvSpPr>
        <p:spPr>
          <a:xfrm>
            <a:off x="7850853" y="1515090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&lt; </a:t>
            </a:r>
            <a:r>
              <a:rPr lang="ko-KR" altLang="en-US" dirty="0" err="1"/>
              <a:t>적용후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3F91F-FC39-4E94-A6CE-7996CD31EB4B}"/>
              </a:ext>
            </a:extLst>
          </p:cNvPr>
          <p:cNvSpPr/>
          <p:nvPr/>
        </p:nvSpPr>
        <p:spPr>
          <a:xfrm>
            <a:off x="1138766" y="5071864"/>
            <a:ext cx="9549008" cy="120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r>
              <a:rPr lang="ko-KR" altLang="en-US" dirty="0"/>
              <a:t>눈부심 효과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음영의 현실감 </a:t>
            </a:r>
          </a:p>
        </p:txBody>
      </p:sp>
    </p:spTree>
    <p:extLst>
      <p:ext uri="{BB962C8B-B14F-4D97-AF65-F5344CB8AC3E}">
        <p14:creationId xmlns:p14="http://schemas.microsoft.com/office/powerpoint/2010/main" val="66356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블러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E6B87-8BAE-4937-893C-2740F5CC3FBC}"/>
              </a:ext>
            </a:extLst>
          </p:cNvPr>
          <p:cNvSpPr txBox="1"/>
          <p:nvPr/>
        </p:nvSpPr>
        <p:spPr>
          <a:xfrm>
            <a:off x="1653436" y="1575599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27DF3-C98F-4D08-AD83-E736A348E38B}"/>
              </a:ext>
            </a:extLst>
          </p:cNvPr>
          <p:cNvSpPr txBox="1"/>
          <p:nvPr/>
        </p:nvSpPr>
        <p:spPr>
          <a:xfrm>
            <a:off x="7850853" y="1515090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3F91F-FC39-4E94-A6CE-7996CD31EB4B}"/>
              </a:ext>
            </a:extLst>
          </p:cNvPr>
          <p:cNvSpPr/>
          <p:nvPr/>
        </p:nvSpPr>
        <p:spPr>
          <a:xfrm>
            <a:off x="1138766" y="5071864"/>
            <a:ext cx="9549008" cy="120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r>
              <a:rPr lang="ko-KR" altLang="en-US" dirty="0" err="1"/>
              <a:t>몰입감</a:t>
            </a:r>
            <a:r>
              <a:rPr lang="ko-KR" altLang="en-US" dirty="0"/>
              <a:t> 효과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잔상 효과 </a:t>
            </a:r>
          </a:p>
        </p:txBody>
      </p:sp>
      <p:pic>
        <p:nvPicPr>
          <p:cNvPr id="5" name="그림 4" descr="실외, 타기, 남자, 오토바이이(가) 표시된 사진&#10;&#10;자동 생성된 설명">
            <a:extLst>
              <a:ext uri="{FF2B5EF4-FFF2-40B4-BE49-F238E27FC236}">
                <a16:creationId xmlns:a16="http://schemas.microsoft.com/office/drawing/2014/main" id="{018E1E26-CF40-43C7-ADFD-F411C8E8A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80" y="1702495"/>
            <a:ext cx="5372439" cy="30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7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A*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알고리즘</a:t>
            </a:r>
          </a:p>
        </p:txBody>
      </p:sp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F7D3CF18-BDBB-47F3-85FF-917F9F92D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365212"/>
            <a:ext cx="3517765" cy="2551978"/>
          </a:xfr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566D0-2BE5-4E4B-9F66-FE0D777AC145}"/>
              </a:ext>
            </a:extLst>
          </p:cNvPr>
          <p:cNvSpPr txBox="1"/>
          <p:nvPr/>
        </p:nvSpPr>
        <p:spPr>
          <a:xfrm>
            <a:off x="4776537" y="1888958"/>
            <a:ext cx="604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네비</a:t>
            </a:r>
            <a:r>
              <a:rPr lang="ko-KR" altLang="en-US" dirty="0"/>
              <a:t> </a:t>
            </a:r>
            <a:r>
              <a:rPr lang="ko-KR" altLang="en-US" dirty="0" err="1"/>
              <a:t>메쉬</a:t>
            </a:r>
            <a:r>
              <a:rPr lang="ko-KR" altLang="en-US" dirty="0"/>
              <a:t> 셀을 포인터로 큐에 담아서 </a:t>
            </a:r>
            <a:endParaRPr lang="en-US" altLang="ko-KR" dirty="0"/>
          </a:p>
          <a:p>
            <a:r>
              <a:rPr lang="ko-KR" altLang="en-US" dirty="0"/>
              <a:t>최단거리 </a:t>
            </a:r>
            <a:r>
              <a:rPr lang="ko-KR" altLang="en-US" dirty="0" err="1"/>
              <a:t>길찾기</a:t>
            </a:r>
            <a:r>
              <a:rPr lang="ko-KR" altLang="en-US" dirty="0"/>
              <a:t> 알고리즘 제작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1B6CE-6BCD-47F6-9F3F-FDE880F93A9D}"/>
              </a:ext>
            </a:extLst>
          </p:cNvPr>
          <p:cNvSpPr txBox="1"/>
          <p:nvPr/>
        </p:nvSpPr>
        <p:spPr>
          <a:xfrm>
            <a:off x="5053263" y="4188812"/>
            <a:ext cx="416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큐에 있는 점들과 목적지의 가시성 검사 이후 부드러운 </a:t>
            </a:r>
            <a:r>
              <a:rPr lang="en-US" altLang="ko-KR" dirty="0"/>
              <a:t>AI </a:t>
            </a:r>
            <a:r>
              <a:rPr lang="ko-KR" altLang="en-US" dirty="0"/>
              <a:t>이동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038899-BBFB-4DD1-AFFF-C79E4334B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74" y="4077473"/>
            <a:ext cx="3141871" cy="19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5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개인별 준비 현황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역량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240F1E-F310-4A5C-9A60-E64F72C2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66" y="2103722"/>
            <a:ext cx="4938346" cy="2991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경험보유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algn="ctr"/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EA91E7E-2921-4BE8-9C18-E7D429312CE2}"/>
              </a:ext>
            </a:extLst>
          </p:cNvPr>
          <p:cNvSpPr txBox="1">
            <a:spLocks/>
          </p:cNvSpPr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 애니메이션과 졸업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모델링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과목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 복수전공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A+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 STAC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대회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2D/3D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 멘토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년차</a:t>
            </a:r>
            <a:endParaRPr lang="ko-KR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해커톤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최우수 수상 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현장실습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소울게임즈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리깅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파트 능률 우수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2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차별성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62BEB2A-1D00-4584-84E2-4516FE17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4577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메스이펙트</a:t>
            </a:r>
            <a:r>
              <a:rPr lang="en-US" altLang="ko-KR" sz="1800" dirty="0"/>
              <a:t>3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한정적인 환경 요소 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 smtClean="0"/>
              <a:t>한정적인 게임 진행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부자연스러운 애니메이션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en-US" altLang="ko-KR" sz="1800" dirty="0" smtClean="0"/>
              <a:t>UI</a:t>
            </a:r>
            <a:r>
              <a:rPr lang="ko-KR" altLang="en-US" sz="1800" dirty="0" smtClean="0"/>
              <a:t>의 저평가 </a:t>
            </a:r>
            <a:endParaRPr lang="en-US" altLang="ko-KR" sz="1800" dirty="0" smtClean="0"/>
          </a:p>
          <a:p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6342187" y="2523392"/>
            <a:ext cx="4589584" cy="2031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다양한 환경 요소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맵에</a:t>
            </a:r>
            <a:r>
              <a:rPr lang="ko-KR" altLang="en-US" dirty="0" smtClean="0"/>
              <a:t> 구애 받지 않은 높은 자유도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자연스러운 애니메이션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기존 </a:t>
            </a:r>
            <a:r>
              <a:rPr lang="en-US" altLang="ko-KR" dirty="0" smtClean="0"/>
              <a:t>2D UI</a:t>
            </a:r>
            <a:r>
              <a:rPr lang="ko-KR" altLang="en-US" dirty="0" smtClean="0"/>
              <a:t>와 차별화된 </a:t>
            </a:r>
            <a:r>
              <a:rPr lang="en-US" altLang="ko-KR" dirty="0" smtClean="0"/>
              <a:t>3D UI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8707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역할 분담 및 일정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964895"/>
              </p:ext>
            </p:extLst>
          </p:nvPr>
        </p:nvGraphicFramePr>
        <p:xfrm>
          <a:off x="466918" y="1575599"/>
          <a:ext cx="11187448" cy="4912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39">
                  <a:extLst>
                    <a:ext uri="{9D8B030D-6E8A-4147-A177-3AD203B41FA5}">
                      <a16:colId xmlns:a16="http://schemas.microsoft.com/office/drawing/2014/main" val="106829228"/>
                    </a:ext>
                  </a:extLst>
                </a:gridCol>
                <a:gridCol w="744733">
                  <a:extLst>
                    <a:ext uri="{9D8B030D-6E8A-4147-A177-3AD203B41FA5}">
                      <a16:colId xmlns:a16="http://schemas.microsoft.com/office/drawing/2014/main" val="342146329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22111634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4920736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81572813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676197850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7119172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0939479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1827053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80700686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80280521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156548744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39320590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23416081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8982247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82970585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17043045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722593053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55712072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9743086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7199557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73188221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9379693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153389662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4543747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2468171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43860915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08617111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472914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78477463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1856323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15389316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09439894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63449674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2379061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652156200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57618718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23858318"/>
                    </a:ext>
                  </a:extLst>
                </a:gridCol>
              </a:tblGrid>
              <a:tr h="288947">
                <a:tc grid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8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83754"/>
                  </a:ext>
                </a:extLst>
              </a:tr>
              <a:tr h="350550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김희준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프레임 </a:t>
                      </a:r>
                      <a:r>
                        <a:rPr lang="ko-KR" altLang="en-US" sz="1100" dirty="0" err="1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웤</a:t>
                      </a:r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003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EFFECT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2702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AI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720937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세이딩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82401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플레이어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78545"/>
                  </a:ext>
                </a:extLst>
              </a:tr>
              <a:tr h="28894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이시영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71721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맵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426242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오브젝트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01413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카메라</a:t>
                      </a:r>
                      <a:r>
                        <a:rPr lang="en-US" altLang="ko-KR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 UI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00397"/>
                  </a:ext>
                </a:extLst>
              </a:tr>
              <a:tr h="3312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수정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761081"/>
                  </a:ext>
                </a:extLst>
              </a:tr>
              <a:tr h="288947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 smtClean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 smtClean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민수연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28829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573460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61599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82391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1523785" y="4607593"/>
            <a:ext cx="29659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김희준 </a:t>
            </a:r>
            <a:r>
              <a:rPr lang="en-US" altLang="ko-KR" sz="1200" dirty="0"/>
              <a:t>- 12</a:t>
            </a:r>
            <a:r>
              <a:rPr lang="ko-KR" altLang="en-US" sz="1200" dirty="0"/>
              <a:t>월 </a:t>
            </a:r>
            <a:r>
              <a:rPr lang="en-US" altLang="ko-KR" sz="1200" dirty="0"/>
              <a:t>: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웤</a:t>
            </a:r>
            <a:r>
              <a:rPr lang="ko-KR" altLang="en-US" sz="1200" dirty="0"/>
              <a:t> 마무리 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- 1</a:t>
            </a:r>
            <a:r>
              <a:rPr lang="ko-KR" altLang="en-US" sz="1200" dirty="0"/>
              <a:t>월 </a:t>
            </a:r>
            <a:r>
              <a:rPr lang="en-US" altLang="ko-KR" sz="1200" dirty="0"/>
              <a:t>:  Effect Tool </a:t>
            </a:r>
            <a:r>
              <a:rPr lang="ko-KR" altLang="en-US" sz="1200" dirty="0"/>
              <a:t>제작 및 플레이어 제작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- 2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적</a:t>
            </a:r>
            <a:r>
              <a:rPr lang="en-US" altLang="ko-KR" sz="1200" dirty="0"/>
              <a:t>AI </a:t>
            </a:r>
            <a:r>
              <a:rPr lang="ko-KR" altLang="en-US" sz="1200" dirty="0"/>
              <a:t>제작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Astar</a:t>
            </a:r>
            <a:r>
              <a:rPr lang="en-US" altLang="ko-KR" sz="1200" dirty="0"/>
              <a:t> </a:t>
            </a:r>
            <a:r>
              <a:rPr lang="ko-KR" altLang="en-US" sz="1200" dirty="0"/>
              <a:t>제작</a:t>
            </a:r>
            <a:r>
              <a:rPr lang="en-US" altLang="ko-KR" sz="1200" dirty="0"/>
              <a:t>) </a:t>
            </a:r>
            <a:r>
              <a:rPr lang="ko-KR" altLang="en-US" sz="1200" dirty="0"/>
              <a:t>및 플레이어  몬스터 전투 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- 3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그림자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조명처리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파티클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셰이딩</a:t>
            </a:r>
            <a:r>
              <a:rPr lang="ko-KR" altLang="en-US" sz="1200" dirty="0"/>
              <a:t> 기술  </a:t>
            </a:r>
            <a:r>
              <a:rPr lang="ko-KR" altLang="en-US" sz="1200" dirty="0" err="1"/>
              <a:t>ㅁ</a:t>
            </a:r>
            <a:endParaRPr lang="ko-KR" altLang="en-US" sz="1200" dirty="0"/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- 4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아군</a:t>
            </a:r>
            <a:r>
              <a:rPr lang="en-US" altLang="ko-KR" sz="1200" dirty="0"/>
              <a:t>AI </a:t>
            </a:r>
            <a:r>
              <a:rPr lang="ko-KR" altLang="en-US" sz="1200" dirty="0"/>
              <a:t>제작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- 5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수정</a:t>
            </a:r>
            <a:r>
              <a:rPr lang="en-US" altLang="ko-KR" sz="1200" dirty="0"/>
              <a:t>,</a:t>
            </a:r>
            <a:r>
              <a:rPr lang="ko-KR" altLang="en-US" sz="1200" dirty="0"/>
              <a:t>카메라 도움         </a:t>
            </a:r>
          </a:p>
          <a:p>
            <a:endParaRPr lang="ko-KR" altLang="en-US" sz="1200" dirty="0"/>
          </a:p>
          <a:p>
            <a:r>
              <a:rPr lang="ko-KR" altLang="en-US" sz="1200" dirty="0"/>
              <a:t>이시영 </a:t>
            </a:r>
            <a:r>
              <a:rPr lang="en-US" altLang="ko-KR" sz="1200" dirty="0"/>
              <a:t>-  </a:t>
            </a:r>
            <a:r>
              <a:rPr lang="ko-KR" altLang="en-US" sz="1200" dirty="0"/>
              <a:t>클라이언트 </a:t>
            </a:r>
            <a:r>
              <a:rPr lang="en-US" altLang="ko-KR" sz="1200" dirty="0"/>
              <a:t>(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 상호작용</a:t>
            </a:r>
            <a:r>
              <a:rPr lang="en-US" altLang="ko-KR" sz="1200" dirty="0"/>
              <a:t>, </a:t>
            </a:r>
            <a:r>
              <a:rPr lang="ko-KR" altLang="en-US" sz="1200" dirty="0"/>
              <a:t>카메라</a:t>
            </a:r>
            <a:r>
              <a:rPr lang="en-US" altLang="ko-KR" sz="1200" dirty="0"/>
              <a:t>, UI, </a:t>
            </a:r>
            <a:r>
              <a:rPr lang="ko-KR" altLang="en-US" sz="1200" dirty="0"/>
              <a:t>보조 </a:t>
            </a:r>
            <a:r>
              <a:rPr lang="ko-KR" altLang="en-US" sz="1200" dirty="0" err="1"/>
              <a:t>쉐이더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12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툴 제작 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1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/</a:t>
            </a:r>
            <a:r>
              <a:rPr lang="ko-KR" altLang="en-US" sz="1200" dirty="0"/>
              <a:t>카메라 툴 마무리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 상호작용</a:t>
            </a:r>
            <a:r>
              <a:rPr lang="en-US" altLang="ko-KR" sz="1200" dirty="0"/>
              <a:t>(</a:t>
            </a:r>
            <a:r>
              <a:rPr lang="ko-KR" altLang="en-US" sz="1200" dirty="0"/>
              <a:t>물리 구현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3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상호작용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카메라</a:t>
            </a:r>
            <a:r>
              <a:rPr lang="en-US" altLang="ko-KR" sz="1200" dirty="0"/>
              <a:t>/UI </a:t>
            </a:r>
            <a:r>
              <a:rPr lang="ko-KR" altLang="en-US" sz="1200" dirty="0"/>
              <a:t>배치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5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쉐이더</a:t>
            </a:r>
            <a:r>
              <a:rPr lang="ko-KR" altLang="en-US" sz="1200" dirty="0"/>
              <a:t> 도움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민수연</a:t>
            </a:r>
            <a:r>
              <a:rPr lang="ko-KR" altLang="en-US" sz="1200" dirty="0"/>
              <a:t> </a:t>
            </a:r>
            <a:r>
              <a:rPr lang="en-US" altLang="ko-KR" sz="1200" dirty="0"/>
              <a:t>- 12~2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오브젝트 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3~5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 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6</a:t>
            </a:r>
            <a:r>
              <a:rPr lang="ko-KR" altLang="en-US" sz="1200" dirty="0"/>
              <a:t>월</a:t>
            </a:r>
            <a:r>
              <a:rPr lang="en-US" altLang="ko-KR" sz="1200" dirty="0"/>
              <a:t>:</a:t>
            </a:r>
            <a:r>
              <a:rPr lang="ko-KR" altLang="en-US" sz="1200" dirty="0" err="1"/>
              <a:t>텍스쳐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마무리작업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7</a:t>
            </a:r>
            <a:r>
              <a:rPr lang="ko-KR" altLang="en-US" sz="1200" dirty="0"/>
              <a:t>월</a:t>
            </a:r>
            <a:r>
              <a:rPr lang="en-US" altLang="ko-KR" sz="1200" dirty="0"/>
              <a:t>~8</a:t>
            </a:r>
            <a:r>
              <a:rPr lang="ko-KR" altLang="en-US" sz="1200" dirty="0"/>
              <a:t>월</a:t>
            </a:r>
            <a:r>
              <a:rPr lang="en-US" altLang="ko-KR" sz="1200" dirty="0"/>
              <a:t>:</a:t>
            </a:r>
            <a:r>
              <a:rPr lang="ko-KR" altLang="en-US" sz="1200" dirty="0"/>
              <a:t>미완성 부가 제작</a:t>
            </a:r>
          </a:p>
        </p:txBody>
      </p:sp>
    </p:spTree>
    <p:extLst>
      <p:ext uri="{BB962C8B-B14F-4D97-AF65-F5344CB8AC3E}">
        <p14:creationId xmlns:p14="http://schemas.microsoft.com/office/powerpoint/2010/main" val="195821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ko-KR" altLang="en-US" sz="9600" dirty="0">
              <a:solidFill>
                <a:srgbClr val="FFC000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3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출처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468BF3A-B465-40BE-A691-E70026B7F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hlinkClick r:id="rId3"/>
              </a:rPr>
              <a:t>https://www.zdnet.co.kr/view/?no=20180614141133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https://pixabay.com/ko/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https://www.google.com/</a:t>
            </a:r>
            <a:r>
              <a:rPr lang="en-US" altLang="ko-KR" sz="1600" dirty="0" err="1">
                <a:hlinkClick r:id="rId5"/>
              </a:rPr>
              <a:t>imgres?imgurl</a:t>
            </a:r>
            <a:r>
              <a:rPr lang="en-US" altLang="ko-KR" sz="1600" dirty="0">
                <a:hlinkClick r:id="rId5"/>
              </a:rPr>
              <a:t>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</a:t>
            </a:r>
            <a:r>
              <a:rPr lang="en-US" altLang="ko-KR" sz="1600" dirty="0" err="1">
                <a:hlinkClick r:id="rId5"/>
              </a:rPr>
              <a:t>mrc&amp;uact</a:t>
            </a:r>
            <a:r>
              <a:rPr lang="en-US" altLang="ko-KR" sz="1600" dirty="0">
                <a:hlinkClick r:id="rId5"/>
              </a:rPr>
              <a:t>=8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https://www.asus.com/kr/Keyboards-Mice/MW201C-BT-2-4GHz-Wireless-Mouse/</a:t>
            </a:r>
            <a:endParaRPr lang="en-US" altLang="ko-KR" sz="1600" dirty="0"/>
          </a:p>
          <a:p>
            <a:r>
              <a:rPr lang="en-US" altLang="ko-KR" sz="1600" dirty="0">
                <a:hlinkClick r:id="rId7"/>
              </a:rPr>
              <a:t>http://www.gametrics.com/news/News01_View.aspx?seqid=39784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8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094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기술요소 뒷받침 내용 </a:t>
            </a:r>
            <a:r>
              <a:rPr lang="en-US" altLang="ko-KR" dirty="0" smtClean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/>
            </a:r>
            <a:br>
              <a:rPr lang="en-US" altLang="ko-KR" dirty="0" smtClean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</a:br>
            <a:r>
              <a:rPr lang="ko-KR" altLang="en-US" dirty="0" smtClean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노말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,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스페큘러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</a:p>
        </p:txBody>
      </p:sp>
      <p:pic>
        <p:nvPicPr>
          <p:cNvPr id="6" name="그림 5" descr="의류, 검은색, 젊은, 쥐고있는이(가) 표시된 사진&#10;&#10;자동 생성된 설명">
            <a:extLst>
              <a:ext uri="{FF2B5EF4-FFF2-40B4-BE49-F238E27FC236}">
                <a16:creationId xmlns:a16="http://schemas.microsoft.com/office/drawing/2014/main" id="{27691C3F-2118-4CEF-A581-3D2DA9CBC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16" y="3728094"/>
            <a:ext cx="4710363" cy="264754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45ADEE3-53BD-4B90-A19A-83E8FC58E45E}"/>
              </a:ext>
            </a:extLst>
          </p:cNvPr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365C8E2-FAB5-48EF-BE6D-3337D6881479}"/>
              </a:ext>
            </a:extLst>
          </p:cNvPr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5A0297-DF16-452C-952E-2F826FBC3FBE}"/>
              </a:ext>
            </a:extLst>
          </p:cNvPr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스패큘러</a:t>
            </a:r>
            <a:r>
              <a:rPr lang="ko-KR" altLang="en-US" dirty="0"/>
              <a:t> </a:t>
            </a:r>
            <a:r>
              <a:rPr lang="ko-KR" altLang="en-US" dirty="0" err="1"/>
              <a:t>매핑처리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 내의 금속 재질의 옷 정반사광 적용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17EAC0E8-E5EE-440A-A4DD-71F731C3C9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073770"/>
              </p:ext>
            </p:extLst>
          </p:nvPr>
        </p:nvGraphicFramePr>
        <p:xfrm>
          <a:off x="1294748" y="1417219"/>
          <a:ext cx="344805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17EAC0E8-E5EE-440A-A4DD-71F731C3C99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748" y="1417219"/>
                        <a:ext cx="3448050" cy="20478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1AC18875-F475-4682-A704-6BE5AF618CE0}"/>
              </a:ext>
            </a:extLst>
          </p:cNvPr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B2F83A-6EC9-4179-80D7-7A522F841DBE}"/>
              </a:ext>
            </a:extLst>
          </p:cNvPr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EDBB03-2B71-43E2-886F-812A056C648D}"/>
              </a:ext>
            </a:extLst>
          </p:cNvPr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노말</a:t>
            </a:r>
            <a:r>
              <a:rPr lang="ko-KR" altLang="en-US" dirty="0"/>
              <a:t> 매핑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 하이 </a:t>
            </a:r>
            <a:r>
              <a:rPr lang="ko-KR" altLang="en-US" dirty="0" err="1"/>
              <a:t>폴리곤</a:t>
            </a:r>
            <a:r>
              <a:rPr lang="ko-KR" altLang="en-US" dirty="0"/>
              <a:t> 모델과 유사한 입체감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6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매스이펙트3에 대한 이미지 검색결과">
            <a:extLst>
              <a:ext uri="{FF2B5EF4-FFF2-40B4-BE49-F238E27FC236}">
                <a16:creationId xmlns:a16="http://schemas.microsoft.com/office/drawing/2014/main" id="{32DFD3CA-442E-4B5E-9479-39D85D6A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" b="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장르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TPS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어드벤처 게임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(3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인칭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PC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유사게임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Mass Effect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</a:p>
          <a:p>
            <a:pPr marL="0" indent="0">
              <a:buNone/>
            </a:pPr>
            <a:endParaRPr lang="en-US" altLang="ko-KR" dirty="0" smtClean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동료</a:t>
            </a:r>
            <a:r>
              <a:rPr lang="ko-KR" altLang="en-US" sz="6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와</a:t>
            </a: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6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함께</a:t>
            </a: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60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화성 기지를 지켜라</a:t>
            </a:r>
            <a:r>
              <a:rPr lang="en-US" altLang="ko-KR" sz="60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!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화성기지에서 연구 중이던 주인공이 미확인 생물체를 발견하게 되는데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동료들과 함께 기지로 몰려오는 외계 생물체들을 처치해 기지를 지켜내야만 한다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ko-KR" altLang="en-US" dirty="0"/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495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엑소마스에 대한 이미지 검색결과">
            <a:extLst>
              <a:ext uri="{FF2B5EF4-FFF2-40B4-BE49-F238E27FC236}">
                <a16:creationId xmlns:a16="http://schemas.microsoft.com/office/drawing/2014/main" id="{6314C95B-8391-420C-9B7F-035779FC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32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2749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 2020</a:t>
            </a:r>
            <a:r>
              <a:rPr lang="ko-KR" altLang="en-US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이슈 중 </a:t>
            </a: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1. 2020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월에 발사되는 두번째 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엑소마스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탐사선이 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화성에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월또는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12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 착륙예정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우주정거장에 머무는 우주여행을 공식적으로 갈 수 있게 된다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BC339EF-66AE-485B-91BD-DEEA24E0A5C3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연구 목적</a:t>
            </a:r>
          </a:p>
        </p:txBody>
      </p:sp>
      <p:pic>
        <p:nvPicPr>
          <p:cNvPr id="2052" name="Picture 4" descr="2020년 엑소마스에 대한 이미지 검색결과">
            <a:extLst>
              <a:ext uri="{FF2B5EF4-FFF2-40B4-BE49-F238E27FC236}">
                <a16:creationId xmlns:a16="http://schemas.microsoft.com/office/drawing/2014/main" id="{B63C3CA2-C766-46A7-9224-AEBE431FF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4449" r="10514" b="5984"/>
          <a:stretch/>
        </p:blipFill>
        <p:spPr bwMode="auto">
          <a:xfrm>
            <a:off x="4165961" y="902812"/>
            <a:ext cx="3860077" cy="30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2026-8914-4EE0-AACF-6442440E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906">
            <a:off x="7371968" y="714428"/>
            <a:ext cx="3973980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방법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CC81ED-A7F4-4330-AD97-74EEA4DE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537" y="5628305"/>
            <a:ext cx="3583959" cy="5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플레이어 회전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공격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줌</a:t>
            </a:r>
          </a:p>
        </p:txBody>
      </p:sp>
      <p:pic>
        <p:nvPicPr>
          <p:cNvPr id="3074" name="Picture 2" descr="마우스 png에 대한 이미지 검색결과">
            <a:extLst>
              <a:ext uri="{FF2B5EF4-FFF2-40B4-BE49-F238E27FC236}">
                <a16:creationId xmlns:a16="http://schemas.microsoft.com/office/drawing/2014/main" id="{079E15C7-D3C5-44B6-ABF5-C1D9F392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55326"/>
          <a:stretch/>
        </p:blipFill>
        <p:spPr bwMode="auto">
          <a:xfrm>
            <a:off x="8939649" y="1620986"/>
            <a:ext cx="2300142" cy="41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키보드 png에 대한 이미지 검색결과">
            <a:extLst>
              <a:ext uri="{FF2B5EF4-FFF2-40B4-BE49-F238E27FC236}">
                <a16:creationId xmlns:a16="http://schemas.microsoft.com/office/drawing/2014/main" id="{B6AA23BC-62D5-45B6-80DB-CAA54D56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5335" r="2483" b="3193"/>
          <a:stretch/>
        </p:blipFill>
        <p:spPr bwMode="auto">
          <a:xfrm>
            <a:off x="906044" y="2219492"/>
            <a:ext cx="7277493" cy="29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E3478-3D90-475F-924B-223CB148189D}"/>
              </a:ext>
            </a:extLst>
          </p:cNvPr>
          <p:cNvSpPr/>
          <p:nvPr/>
        </p:nvSpPr>
        <p:spPr>
          <a:xfrm>
            <a:off x="1395167" y="2592371"/>
            <a:ext cx="2007909" cy="499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CF288-05C3-4AC7-8A7A-7C4DA9CF1749}"/>
              </a:ext>
            </a:extLst>
          </p:cNvPr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1~4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번 무기변경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938BB-0415-49FD-83E3-DCD76B251EC1}"/>
              </a:ext>
            </a:extLst>
          </p:cNvPr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7B3D0C-2539-4773-8353-A2CA71DFDFE4}"/>
              </a:ext>
            </a:extLst>
          </p:cNvPr>
          <p:cNvSpPr/>
          <p:nvPr/>
        </p:nvSpPr>
        <p:spPr>
          <a:xfrm>
            <a:off x="5053372" y="4064442"/>
            <a:ext cx="464467" cy="49962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4E0FE6-BE44-4949-A2A4-A1F039CA76BD}"/>
              </a:ext>
            </a:extLst>
          </p:cNvPr>
          <p:cNvSpPr/>
          <p:nvPr/>
        </p:nvSpPr>
        <p:spPr>
          <a:xfrm>
            <a:off x="5158638" y="3097341"/>
            <a:ext cx="464467" cy="4996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FFB0D4D-A18A-43A7-9580-9A3C6DFDAFCF}"/>
              </a:ext>
            </a:extLst>
          </p:cNvPr>
          <p:cNvSpPr/>
          <p:nvPr/>
        </p:nvSpPr>
        <p:spPr>
          <a:xfrm>
            <a:off x="1479833" y="1736779"/>
            <a:ext cx="284553" cy="83317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8A69B-A7C5-4B31-A7C5-8EE6A1C9AAA2}"/>
              </a:ext>
            </a:extLst>
          </p:cNvPr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인벤토리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262C48C4-6446-4586-AC3C-6755A4952E02}"/>
              </a:ext>
            </a:extLst>
          </p:cNvPr>
          <p:cNvSpPr/>
          <p:nvPr/>
        </p:nvSpPr>
        <p:spPr>
          <a:xfrm>
            <a:off x="5315862" y="1676603"/>
            <a:ext cx="327644" cy="139374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0A29A1-6D34-473B-92AA-36801D403F1B}"/>
              </a:ext>
            </a:extLst>
          </p:cNvPr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07F905-C304-48DE-8C6E-83FF6331C04D}"/>
              </a:ext>
            </a:extLst>
          </p:cNvPr>
          <p:cNvCxnSpPr>
            <a:cxnSpLocks/>
          </p:cNvCxnSpPr>
          <p:nvPr/>
        </p:nvCxnSpPr>
        <p:spPr>
          <a:xfrm>
            <a:off x="21653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106F15-7589-4ADA-932E-D27EEA1FD984}"/>
              </a:ext>
            </a:extLst>
          </p:cNvPr>
          <p:cNvCxnSpPr>
            <a:cxnSpLocks/>
          </p:cNvCxnSpPr>
          <p:nvPr/>
        </p:nvCxnSpPr>
        <p:spPr>
          <a:xfrm>
            <a:off x="26606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BAA41F-65C6-48F3-B7B5-9A8B540DA44B}"/>
              </a:ext>
            </a:extLst>
          </p:cNvPr>
          <p:cNvCxnSpPr>
            <a:cxnSpLocks/>
          </p:cNvCxnSpPr>
          <p:nvPr/>
        </p:nvCxnSpPr>
        <p:spPr>
          <a:xfrm>
            <a:off x="2165350" y="3121025"/>
            <a:ext cx="4953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12E00A-059A-41BE-9B68-8E9B32F67F2A}"/>
              </a:ext>
            </a:extLst>
          </p:cNvPr>
          <p:cNvCxnSpPr>
            <a:cxnSpLocks/>
          </p:cNvCxnSpPr>
          <p:nvPr/>
        </p:nvCxnSpPr>
        <p:spPr>
          <a:xfrm>
            <a:off x="1797050" y="3549650"/>
            <a:ext cx="39687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6233B5-7B79-4F95-BFEE-01DF26CCA00F}"/>
              </a:ext>
            </a:extLst>
          </p:cNvPr>
          <p:cNvCxnSpPr>
            <a:cxnSpLocks/>
          </p:cNvCxnSpPr>
          <p:nvPr/>
        </p:nvCxnSpPr>
        <p:spPr>
          <a:xfrm>
            <a:off x="2638425" y="3549650"/>
            <a:ext cx="660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7FB8A0-53CC-47C4-88F0-C16194802030}"/>
              </a:ext>
            </a:extLst>
          </p:cNvPr>
          <p:cNvCxnSpPr>
            <a:cxnSpLocks/>
          </p:cNvCxnSpPr>
          <p:nvPr/>
        </p:nvCxnSpPr>
        <p:spPr>
          <a:xfrm>
            <a:off x="3298825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F843-DB85-49C2-90F1-763D621B8BB5}"/>
              </a:ext>
            </a:extLst>
          </p:cNvPr>
          <p:cNvCxnSpPr>
            <a:cxnSpLocks/>
          </p:cNvCxnSpPr>
          <p:nvPr/>
        </p:nvCxnSpPr>
        <p:spPr>
          <a:xfrm>
            <a:off x="1764386" y="4064442"/>
            <a:ext cx="15566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516A92-CBE8-4B77-B1A9-5CDB6D151FD7}"/>
              </a:ext>
            </a:extLst>
          </p:cNvPr>
          <p:cNvCxnSpPr>
            <a:cxnSpLocks/>
          </p:cNvCxnSpPr>
          <p:nvPr/>
        </p:nvCxnSpPr>
        <p:spPr>
          <a:xfrm>
            <a:off x="1803400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9E4541-B050-4349-8ECB-76B1AE4D49BF}"/>
              </a:ext>
            </a:extLst>
          </p:cNvPr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WASD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8751592D-38D1-48FC-928A-758D9B5E19FC}"/>
              </a:ext>
            </a:extLst>
          </p:cNvPr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CBBC4-7873-464E-BED4-80B5E39B7301}"/>
              </a:ext>
            </a:extLst>
          </p:cNvPr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상호작용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1F2697-C7BC-4F88-B922-64E88EE02417}"/>
              </a:ext>
            </a:extLst>
          </p:cNvPr>
          <p:cNvSpPr/>
          <p:nvPr/>
        </p:nvSpPr>
        <p:spPr>
          <a:xfrm>
            <a:off x="3324910" y="3580786"/>
            <a:ext cx="464467" cy="4996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9134BF78-26CF-437A-BEAA-1A52FFE3495E}"/>
              </a:ext>
            </a:extLst>
          </p:cNvPr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09A0A9-330E-4F97-A591-7EFC6778BE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플레이어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 </a:t>
            </a:r>
            <a:r>
              <a:rPr lang="ko-KR" altLang="en-US"/>
              <a:t>등지는 거</a:t>
            </a:r>
            <a:r>
              <a:rPr lang="en-US" altLang="ko-KR"/>
              <a:t>(</a:t>
            </a:r>
            <a:r>
              <a:rPr lang="ko-KR" altLang="en-US"/>
              <a:t>적과의 전투 장면</a:t>
            </a:r>
            <a:r>
              <a:rPr lang="en-US" altLang="ko-KR"/>
              <a:t>), </a:t>
            </a:r>
            <a:r>
              <a:rPr lang="ko-KR" altLang="en-US"/>
              <a:t>파쿠르</a:t>
            </a:r>
            <a:r>
              <a:rPr lang="en-US" altLang="ko-KR"/>
              <a:t>(</a:t>
            </a:r>
            <a:r>
              <a:rPr lang="ko-KR" altLang="en-US"/>
              <a:t>이동</a:t>
            </a:r>
            <a:r>
              <a:rPr lang="en-US" altLang="ko-KR"/>
              <a:t>) </a:t>
            </a:r>
            <a:r>
              <a:rPr lang="ko-KR" altLang="en-US"/>
              <a:t>움 짤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42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맵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949268-2F00-4EEF-8890-5D6525C1E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기지</a:t>
            </a:r>
            <a:r>
              <a:rPr lang="en-US" altLang="ko-KR" dirty="0"/>
              <a:t>, </a:t>
            </a:r>
            <a:r>
              <a:rPr lang="ko-KR" altLang="en-US" dirty="0"/>
              <a:t>통로</a:t>
            </a:r>
            <a:r>
              <a:rPr lang="en-US" altLang="ko-KR" dirty="0"/>
              <a:t>, </a:t>
            </a:r>
            <a:r>
              <a:rPr lang="ko-KR" altLang="en-US" dirty="0"/>
              <a:t>보스 경로 맵 구상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UI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70B0DC-8C2C-49F4-A5CE-1D55B8E7CC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1" y="2043507"/>
            <a:ext cx="5350209" cy="29599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8766" y="5336931"/>
            <a:ext cx="338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 </a:t>
            </a:r>
            <a:r>
              <a:rPr lang="ko-KR" altLang="en-US" dirty="0" err="1" smtClean="0"/>
              <a:t>벤토리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게임 시스템 창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96566" y="5297067"/>
            <a:ext cx="338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총 종류 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3D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b="12603"/>
          <a:stretch/>
        </p:blipFill>
        <p:spPr>
          <a:xfrm>
            <a:off x="6396566" y="2047939"/>
            <a:ext cx="5109634" cy="29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5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D3071B-1550-4A32-87CC-6C3760750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x12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3ds max / substance Painter / Photoshop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깃허브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슬랙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AUIPROJECT 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디스코드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그림자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케스케이드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1EE11B7-DC0F-41F5-9510-DE2BDE698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96" y="1575599"/>
            <a:ext cx="2257425" cy="2028825"/>
          </a:xfr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9F48FE1-7B38-450E-85CB-0124DFBFB1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173056"/>
              </p:ext>
            </p:extLst>
          </p:nvPr>
        </p:nvGraphicFramePr>
        <p:xfrm>
          <a:off x="910996" y="3889901"/>
          <a:ext cx="339090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996" y="3889901"/>
                        <a:ext cx="3390900" cy="18859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D566D0-2BE5-4E4B-9F66-FE0D777AC145}"/>
              </a:ext>
            </a:extLst>
          </p:cNvPr>
          <p:cNvSpPr txBox="1"/>
          <p:nvPr/>
        </p:nvSpPr>
        <p:spPr>
          <a:xfrm>
            <a:off x="4776537" y="1888958"/>
            <a:ext cx="5534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MGoEB"/>
              </a:rPr>
              <a:t>카메라와의</a:t>
            </a:r>
            <a:r>
              <a:rPr lang="ko-KR" altLang="en-US" dirty="0"/>
              <a:t> 거리마다 다른 그림자 타겟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최적화 고려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1B6CE-6BCD-47F6-9F3F-FDE880F93A9D}"/>
              </a:ext>
            </a:extLst>
          </p:cNvPr>
          <p:cNvSpPr txBox="1"/>
          <p:nvPr/>
        </p:nvSpPr>
        <p:spPr>
          <a:xfrm>
            <a:off x="5053263" y="4188812"/>
            <a:ext cx="416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방향성 광원으로 </a:t>
            </a:r>
            <a:r>
              <a:rPr lang="ko-KR" altLang="en-US" dirty="0" err="1"/>
              <a:t>부터의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깊이 비교 그림자</a:t>
            </a:r>
          </a:p>
        </p:txBody>
      </p:sp>
    </p:spTree>
    <p:extLst>
      <p:ext uri="{BB962C8B-B14F-4D97-AF65-F5344CB8AC3E}">
        <p14:creationId xmlns:p14="http://schemas.microsoft.com/office/powerpoint/2010/main" val="36731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</TotalTime>
  <Words>542</Words>
  <Application>Microsoft Office PowerPoint</Application>
  <PresentationFormat>와이드스크린</PresentationFormat>
  <Paragraphs>169</Paragraphs>
  <Slides>18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Rix모던고딕 EB</vt:lpstr>
      <vt:lpstr>Rix고딕 BK</vt:lpstr>
      <vt:lpstr>맑은 고딕</vt:lpstr>
      <vt:lpstr>Rix모던고딕 B</vt:lpstr>
      <vt:lpstr>Arial</vt:lpstr>
      <vt:lpstr>Calibri Light</vt:lpstr>
      <vt:lpstr>Calibri</vt:lpstr>
      <vt:lpstr>RixMGoEB</vt:lpstr>
      <vt:lpstr>Office Theme</vt:lpstr>
      <vt:lpstr>사진</vt:lpstr>
      <vt:lpstr>EXOMARS</vt:lpstr>
      <vt:lpstr>게임 소개</vt:lpstr>
      <vt:lpstr>PowerPoint 프레젠테이션</vt:lpstr>
      <vt:lpstr>게임 방법</vt:lpstr>
      <vt:lpstr>게임 플레이 - 모션</vt:lpstr>
      <vt:lpstr>게임 플레이 - 맵</vt:lpstr>
      <vt:lpstr>게임 플레이 - UI</vt:lpstr>
      <vt:lpstr>개발 환경</vt:lpstr>
      <vt:lpstr>기술적 요소 – 그림자(케스케이드)</vt:lpstr>
      <vt:lpstr>기술적 요소 – HDR</vt:lpstr>
      <vt:lpstr>기술적 요소 – 모션 블러</vt:lpstr>
      <vt:lpstr>기술적 요소 – A*알고리즘</vt:lpstr>
      <vt:lpstr>개인별 준비 현황 - 역량</vt:lpstr>
      <vt:lpstr>차별성</vt:lpstr>
      <vt:lpstr>역할 분담 및 일정</vt:lpstr>
      <vt:lpstr>Q&amp;A</vt:lpstr>
      <vt:lpstr>출처</vt:lpstr>
      <vt:lpstr>기술요소 뒷받침 내용  기술적 요소 – 노말 매핑,스페큘러 매핑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EXOMAS</dc:title>
  <dc:creator>민수연</dc:creator>
  <cp:lastModifiedBy>user</cp:lastModifiedBy>
  <cp:revision>60</cp:revision>
  <dcterms:created xsi:type="dcterms:W3CDTF">2019-11-19T07:03:29Z</dcterms:created>
  <dcterms:modified xsi:type="dcterms:W3CDTF">2019-11-25T09:17:05Z</dcterms:modified>
</cp:coreProperties>
</file>